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4" r:id="rId4"/>
    <p:sldId id="285" r:id="rId5"/>
    <p:sldId id="258" r:id="rId6"/>
    <p:sldId id="260" r:id="rId7"/>
    <p:sldId id="259" r:id="rId8"/>
    <p:sldId id="276" r:id="rId9"/>
    <p:sldId id="277" r:id="rId10"/>
    <p:sldId id="261" r:id="rId11"/>
    <p:sldId id="262" r:id="rId12"/>
    <p:sldId id="264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81" r:id="rId24"/>
    <p:sldId id="275" r:id="rId25"/>
    <p:sldId id="279" r:id="rId26"/>
    <p:sldId id="280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69"/>
  </p:normalViewPr>
  <p:slideViewPr>
    <p:cSldViewPr snapToGrid="0" snapToObjects="1">
      <p:cViewPr>
        <p:scale>
          <a:sx n="81" d="100"/>
          <a:sy n="81" d="100"/>
        </p:scale>
        <p:origin x="35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5A7D9-606E-E848-AAB0-6E6DD8CC73B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09675-1831-9749-9BAB-C2F53B46F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384A2-5A35-4935-8894-FF6701BD9A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3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GB" altLang="zh-CN" b="0" u="non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384A2-5A35-4935-8894-FF6701BD9A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203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9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53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0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3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2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9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9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6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5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660B-9EF4-4F45-8283-53F1D712D539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D5C4A-C0B2-254E-8D90-FBE0126F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1.00160" TargetMode="External"/><Relationship Id="rId4" Type="http://schemas.openxmlformats.org/officeDocument/2006/relationships/hyperlink" Target="https://junyanz.github.io/CycleGA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406.266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Attributes &amp; GANs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Noor </a:t>
            </a:r>
            <a:r>
              <a:rPr lang="en-US" dirty="0" err="1" smtClean="0"/>
              <a:t>Bafageeh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Unpaired Image-to-Image Translation using Cycle-Consistent Adversarial Networks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goal </a:t>
            </a:r>
            <a:r>
              <a:rPr lang="en-US" dirty="0"/>
              <a:t>is to learn the mapping between an input image and an output </a:t>
            </a:r>
            <a:r>
              <a:rPr lang="en-US" dirty="0" smtClean="0"/>
              <a:t>image </a:t>
            </a:r>
            <a:r>
              <a:rPr lang="en-US" dirty="0"/>
              <a:t>in the </a:t>
            </a:r>
            <a:r>
              <a:rPr lang="en-US" dirty="0" smtClean="0"/>
              <a:t>absence </a:t>
            </a:r>
            <a:r>
              <a:rPr lang="en-US" dirty="0"/>
              <a:t>of paired examples</a:t>
            </a:r>
            <a:r>
              <a:rPr lang="en-US" dirty="0" smtClean="0"/>
              <a:t>. 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Mapping </a:t>
            </a:r>
            <a:r>
              <a:rPr lang="en-US" dirty="0"/>
              <a:t>between two </a:t>
            </a:r>
            <a:r>
              <a:rPr lang="en-US" dirty="0" smtClean="0"/>
              <a:t>domains, </a:t>
            </a:r>
            <a:r>
              <a:rPr lang="en-US" dirty="0"/>
              <a:t>rather than between two specific </a:t>
            </a:r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  <p:pic>
        <p:nvPicPr>
          <p:cNvPr id="5" name="Picture 4" descr="Screen%20Shot%202017-04-19%20at%202.05.13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1268"/>
            <a:ext cx="4986655" cy="3327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88730" y="3868639"/>
                <a:ext cx="530309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G: X → Y   </a:t>
                </a:r>
                <a:r>
                  <a:rPr lang="en-US" sz="2400" dirty="0" smtClean="0"/>
                  <a:t>which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G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 b="0" dirty="0" smtClean="0"/>
                  <a:t> , </a:t>
                </a:r>
                <a:r>
                  <a:rPr lang="en-US" sz="2400" b="0" i="1" dirty="0" smtClean="0">
                    <a:latin typeface="Times" charset="0"/>
                    <a:ea typeface="Times" charset="0"/>
                    <a:cs typeface="Times" charset="0"/>
                  </a:rPr>
                  <a:t>x </a:t>
                </a:r>
                <a:r>
                  <a:rPr lang="en-US" sz="2400" i="1" dirty="0" smtClean="0">
                    <a:latin typeface="Times" charset="0"/>
                    <a:ea typeface="Times" charset="0"/>
                    <a:cs typeface="Times" charset="0"/>
                    <a:sym typeface="Symbol" charset="2"/>
                  </a:rPr>
                  <a:t> X</a:t>
                </a:r>
                <a:endParaRPr lang="en-US" sz="2400" i="1" dirty="0">
                  <a:latin typeface="Times" charset="0"/>
                  <a:ea typeface="Times" charset="0"/>
                  <a:cs typeface="Times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F: </a:t>
                </a:r>
                <a:r>
                  <a:rPr lang="en-US" sz="2400" dirty="0">
                    <a:latin typeface="Times" charset="0"/>
                    <a:ea typeface="Times" charset="0"/>
                    <a:cs typeface="Times" charset="0"/>
                  </a:rPr>
                  <a:t>Y</a:t>
                </a:r>
                <a:r>
                  <a:rPr lang="en-US" sz="2400" dirty="0" smtClean="0">
                    <a:latin typeface="Times" charset="0"/>
                    <a:ea typeface="Times" charset="0"/>
                    <a:cs typeface="Times" charset="0"/>
                  </a:rPr>
                  <a:t> → X   </a:t>
                </a:r>
                <a:r>
                  <a:rPr lang="en-US" sz="2400" dirty="0" smtClean="0"/>
                  <a:t>which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400" dirty="0" smtClean="0"/>
                  <a:t> , </a:t>
                </a:r>
                <a:r>
                  <a:rPr lang="en-US" sz="2400" i="1" dirty="0" smtClean="0">
                    <a:latin typeface="Times" charset="0"/>
                    <a:ea typeface="Times" charset="0"/>
                    <a:cs typeface="Times" charset="0"/>
                  </a:rPr>
                  <a:t>y</a:t>
                </a:r>
                <a:r>
                  <a:rPr lang="en-US" sz="2400" b="0" i="1" dirty="0" smtClean="0"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lang="en-US" sz="2400" i="1" dirty="0" smtClean="0">
                    <a:latin typeface="Times" charset="0"/>
                    <a:ea typeface="Times" charset="0"/>
                    <a:cs typeface="Times" charset="0"/>
                    <a:sym typeface="Symbol" charset="2"/>
                  </a:rPr>
                  <a:t> Y</a:t>
                </a:r>
                <a:endParaRPr lang="en-US" sz="2400" i="1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730" y="3868639"/>
                <a:ext cx="5303091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494" t="-2116" r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8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Content Placeholder 3" descr="Screen%20Shot%202017-04-19%20at%201.46.31%20PM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90" y="1303952"/>
            <a:ext cx="8954219" cy="41589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" name="Picture 3" descr="Screen%20Shot%202017-04-19%20at%202.40.11%20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89" y="1690688"/>
            <a:ext cx="9996577" cy="27127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388741" y="4899804"/>
            <a:ext cx="8246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Cycle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consistency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loss:</a:t>
            </a:r>
          </a:p>
          <a:p>
            <a:endParaRPr lang="en-US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b) forward cycle-consistency loss: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x → G(x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→  F(G(x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))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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x</a:t>
            </a:r>
          </a:p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(c) backward cycle-consistency loss: y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→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F (y)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→ G(F(y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))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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25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Cycle consistency </a:t>
            </a:r>
            <a:r>
              <a:rPr lang="en-US" dirty="0" smtClean="0"/>
              <a:t>loss?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>
                  <a:latin typeface="Times" charset="0"/>
                  <a:ea typeface="Times" charset="0"/>
                  <a:cs typeface="Times" charset="0"/>
                </a:endParaRPr>
              </a:p>
              <a:p>
                <a:r>
                  <a:rPr lang="en-US" dirty="0" smtClean="0"/>
                  <a:t>It </a:t>
                </a:r>
                <a:r>
                  <a:rPr lang="en-US" dirty="0"/>
                  <a:t>difficult to optimize the adversarial objective in </a:t>
                </a:r>
                <a:r>
                  <a:rPr lang="en-US" dirty="0" smtClean="0"/>
                  <a:t>isolation</a:t>
                </a:r>
              </a:p>
              <a:p>
                <a:endParaRPr lang="en-US" dirty="0">
                  <a:latin typeface="Times" charset="0"/>
                  <a:ea typeface="Times" charset="0"/>
                  <a:cs typeface="Times" charset="0"/>
                </a:endParaRPr>
              </a:p>
              <a:p>
                <a:r>
                  <a:rPr lang="en-US" dirty="0" smtClean="0">
                    <a:latin typeface="Times" charset="0"/>
                    <a:ea typeface="Times" charset="0"/>
                    <a:cs typeface="Times" charset="0"/>
                  </a:rPr>
                  <a:t>G: X → Y </a:t>
                </a:r>
                <a:r>
                  <a:rPr lang="en-US" dirty="0"/>
                  <a:t>does not guarantee that the </a:t>
                </a:r>
                <a:r>
                  <a:rPr lang="en-US" dirty="0" smtClean="0"/>
                  <a:t>inputs </a:t>
                </a:r>
                <a:r>
                  <a:rPr lang="en-US" dirty="0"/>
                  <a:t>and </a:t>
                </a:r>
                <a:r>
                  <a:rPr lang="en-US" dirty="0" smtClean="0"/>
                  <a:t>outputs </a:t>
                </a:r>
                <a:r>
                  <a:rPr lang="en-US" dirty="0"/>
                  <a:t>are paired up in a meaningful way</a:t>
                </a:r>
                <a:r>
                  <a:rPr lang="en-US" dirty="0" smtClean="0">
                    <a:effectLst/>
                  </a:rPr>
                  <a:t> </a:t>
                </a:r>
              </a:p>
              <a:p>
                <a:pPr lvl="1"/>
                <a:r>
                  <a:rPr lang="en-US" dirty="0" smtClean="0"/>
                  <a:t>Infinitely </a:t>
                </a:r>
                <a:r>
                  <a:rPr lang="en-US" dirty="0"/>
                  <a:t>many mappings G that </a:t>
                </a:r>
                <a:r>
                  <a:rPr lang="en-US" dirty="0" smtClean="0"/>
                  <a:t>have the </a:t>
                </a:r>
                <a:r>
                  <a:rPr lang="en-US" dirty="0"/>
                  <a:t>same distribution </a:t>
                </a:r>
                <a:r>
                  <a:rPr lang="en-US" dirty="0" smtClean="0"/>
                  <a:t>over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117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</a:t>
            </a:r>
            <a:r>
              <a:rPr lang="en-US" b="1" i="1" dirty="0" smtClean="0"/>
              <a:t> </a:t>
            </a:r>
            <a:r>
              <a:rPr lang="en-US" dirty="0" smtClean="0"/>
              <a:t>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9397" y="1562933"/>
                <a:ext cx="10515600" cy="4351338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For </a:t>
                </a:r>
                <a:r>
                  <a:rPr lang="en-US" dirty="0"/>
                  <a:t>the mapping function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G : X </a:t>
                </a:r>
                <a:r>
                  <a:rPr lang="en-US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→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 </a:t>
                </a:r>
                <a:r>
                  <a:rPr lang="en-US" dirty="0"/>
                  <a:t>and its discriminator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the objective is: </a:t>
                </a:r>
              </a:p>
              <a:p>
                <a:endParaRPr lang="en-US" b="1" i="1" u="sng" dirty="0">
                  <a:effectLst/>
                </a:endParaRPr>
              </a:p>
              <a:p>
                <a:endParaRPr lang="en-US" dirty="0" smtClean="0"/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dirty="0" smtClean="0"/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 smtClean="0"/>
                  <a:t>For F </a:t>
                </a:r>
                <a:r>
                  <a:rPr lang="en-US" sz="2400" dirty="0"/>
                  <a:t>: </a:t>
                </a:r>
                <a:r>
                  <a:rPr lang="en-US" sz="2400" dirty="0" smtClean="0"/>
                  <a:t>Y </a:t>
                </a:r>
                <a:r>
                  <a:rPr lang="en-US" sz="2400" dirty="0"/>
                  <a:t>→ </a:t>
                </a:r>
                <a:r>
                  <a:rPr lang="en-US" sz="2400" dirty="0" smtClean="0"/>
                  <a:t>X </a:t>
                </a:r>
                <a:r>
                  <a:rPr lang="en-US" sz="2400" dirty="0"/>
                  <a:t>and its </a:t>
                </a:r>
                <a:r>
                  <a:rPr lang="en-US" sz="2400" dirty="0" smtClean="0"/>
                  <a:t>discriminator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397" y="1562933"/>
                <a:ext cx="10515600" cy="4351338"/>
              </a:xfrm>
              <a:blipFill rotWithShape="0">
                <a:blip r:embed="rId2"/>
                <a:stretch>
                  <a:fillRect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%20Shot%202017-04-19%20at%203.16.26%20PM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36"/>
          <a:stretch/>
        </p:blipFill>
        <p:spPr bwMode="auto">
          <a:xfrm>
            <a:off x="2283728" y="2440358"/>
            <a:ext cx="1272540" cy="32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%20Shot%202017-04-19%20at%203.08.33%20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60" y="2364358"/>
            <a:ext cx="5316220" cy="50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creen%20Shot%202017-04-19%20at%203.04.23%20PM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" b="24979"/>
          <a:stretch/>
        </p:blipFill>
        <p:spPr bwMode="auto">
          <a:xfrm>
            <a:off x="2462051" y="3115385"/>
            <a:ext cx="7011838" cy="124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creen%20Shot%202017-04-19%20at%203.17.08%20PM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61" y="5356227"/>
            <a:ext cx="1235075" cy="57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creen%20Shot%202017-04-19%20at%203.17.23%20PM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36" y="5308545"/>
            <a:ext cx="5244155" cy="8162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6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Cycle Consistency Loss: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%20Shot%202017-04-19%20at%203.37.59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29" y="2797485"/>
            <a:ext cx="6092136" cy="18090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699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combining </a:t>
            </a:r>
            <a:r>
              <a:rPr lang="en-US" dirty="0"/>
              <a:t>the 2 </a:t>
            </a:r>
            <a:r>
              <a:rPr lang="en-US" dirty="0" smtClean="0"/>
              <a:t>losses, </a:t>
            </a:r>
            <a:r>
              <a:rPr lang="en-US" dirty="0"/>
              <a:t>the </a:t>
            </a:r>
            <a:r>
              <a:rPr lang="en-US" dirty="0" smtClean="0"/>
              <a:t>full </a:t>
            </a:r>
            <a:r>
              <a:rPr lang="en-US" dirty="0"/>
              <a:t>objective is 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Aim to solve:</a:t>
            </a:r>
            <a:endParaRPr lang="en-US" dirty="0"/>
          </a:p>
        </p:txBody>
      </p:sp>
      <p:pic>
        <p:nvPicPr>
          <p:cNvPr id="4" name="Picture 3" descr="Screen%20Shot%202017-04-19%20at%203.47.00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977" y="2438155"/>
            <a:ext cx="6922046" cy="204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%20Shot%202017-04-19%20at%203.51.35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93" y="5385118"/>
            <a:ext cx="6203930" cy="11364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88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%20Shot%202017-04-19%20at%205.30.11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720" y="793630"/>
            <a:ext cx="5526465" cy="58500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83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%20Shot%202017-04-19%20at%205.47.32%20PM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2"/>
          <a:stretch/>
        </p:blipFill>
        <p:spPr bwMode="auto">
          <a:xfrm>
            <a:off x="838200" y="1885866"/>
            <a:ext cx="10370388" cy="32554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634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to </a:t>
            </a:r>
            <a:r>
              <a:rPr lang="en-US" dirty="0"/>
              <a:t>several translation </a:t>
            </a:r>
            <a:r>
              <a:rPr lang="en-US" dirty="0" smtClean="0"/>
              <a:t>problems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Style Transfer </a:t>
            </a:r>
            <a:endParaRPr lang="en-US" dirty="0"/>
          </a:p>
        </p:txBody>
      </p:sp>
      <p:pic>
        <p:nvPicPr>
          <p:cNvPr id="4" name="Picture 3" descr="Screen%20Shot%202017-04-19%20at%206.03.21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99" y="1337165"/>
            <a:ext cx="5730695" cy="53282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852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Attributes </a:t>
            </a:r>
          </a:p>
          <a:p>
            <a:endParaRPr lang="en-US" dirty="0" smtClean="0"/>
          </a:p>
          <a:p>
            <a:r>
              <a:rPr lang="en-US" dirty="0" smtClean="0"/>
              <a:t>How GANs Relate to Visual </a:t>
            </a:r>
            <a:r>
              <a:rPr lang="en-US" dirty="0"/>
              <a:t>Attributes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Image </a:t>
            </a:r>
            <a:r>
              <a:rPr lang="en-US" dirty="0"/>
              <a:t>to image translation </a:t>
            </a:r>
            <a:endParaRPr lang="en-US" dirty="0" smtClean="0"/>
          </a:p>
          <a:p>
            <a:pPr marL="685800" lvl="2">
              <a:spcBef>
                <a:spcPts val="1000"/>
              </a:spcBef>
            </a:pPr>
            <a:r>
              <a:rPr lang="en-US" sz="2200" dirty="0" smtClean="0"/>
              <a:t>Image Style Transfer Using Convolutional Neural Networks </a:t>
            </a:r>
            <a:endParaRPr lang="en-US" sz="2200" dirty="0"/>
          </a:p>
          <a:p>
            <a:pPr lvl="1"/>
            <a:r>
              <a:rPr lang="en-US" dirty="0"/>
              <a:t>Unpaired Image-to-Image Translation using Cycle-Consistent Adversarial Networks </a:t>
            </a:r>
          </a:p>
          <a:p>
            <a:endParaRPr lang="en-US" dirty="0" smtClean="0"/>
          </a:p>
          <a:p>
            <a:pPr lvl="0"/>
            <a:r>
              <a:rPr lang="en-US" dirty="0" smtClean="0"/>
              <a:t>What are some possible applications for GANs?</a:t>
            </a:r>
            <a:br>
              <a:rPr lang="en-US" dirty="0" smtClean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6832"/>
            <a:ext cx="10515600" cy="4351338"/>
          </a:xfrm>
        </p:spPr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Object</a:t>
            </a:r>
            <a:r>
              <a:rPr lang="en-US" b="1" i="1" u="sng" dirty="0" smtClean="0"/>
              <a:t> </a:t>
            </a:r>
            <a:r>
              <a:rPr lang="en-US" dirty="0" smtClean="0"/>
              <a:t>transfiguration</a:t>
            </a:r>
          </a:p>
          <a:p>
            <a:pPr lvl="0"/>
            <a:r>
              <a:rPr lang="en-US" dirty="0" smtClean="0"/>
              <a:t>Season Transfer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%20Shot%202017-04-19%20at%206.07.50%20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30" y="930343"/>
            <a:ext cx="6142008" cy="56257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89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6832"/>
            <a:ext cx="5769634" cy="4351338"/>
          </a:xfrm>
        </p:spPr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Photo generation from paintings</a:t>
            </a:r>
          </a:p>
          <a:p>
            <a:pPr lvl="1"/>
            <a:r>
              <a:rPr lang="en-US" dirty="0" smtClean="0"/>
              <a:t>Additional loss to </a:t>
            </a:r>
            <a:r>
              <a:rPr lang="en-US" dirty="0"/>
              <a:t>regularize the generator to be near an identity </a:t>
            </a:r>
            <a:r>
              <a:rPr lang="en-US" dirty="0" smtClean="0"/>
              <a:t>mapping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Screen%20Shot%202017-04-19%20at%206.44.38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211" y="1377050"/>
            <a:ext cx="5093185" cy="423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creen%20Shot%202017-04-19%20at%206.42.22%20PM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5" t="1" b="5052"/>
          <a:stretch/>
        </p:blipFill>
        <p:spPr bwMode="auto">
          <a:xfrm>
            <a:off x="281355" y="4043259"/>
            <a:ext cx="6565856" cy="66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4043259"/>
            <a:ext cx="1307092" cy="247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468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Photo Enhancement </a:t>
            </a:r>
          </a:p>
          <a:p>
            <a:pPr lvl="1"/>
            <a:r>
              <a:rPr lang="en-US" dirty="0"/>
              <a:t>iPhone photos → DSLR photos: generating photos with shallower depth of field</a:t>
            </a:r>
          </a:p>
          <a:p>
            <a:pPr lvl="1"/>
            <a:endParaRPr lang="en-US" dirty="0" smtClean="0"/>
          </a:p>
          <a:p>
            <a:endParaRPr lang="en-US" b="1" i="1" u="sng" dirty="0" smtClean="0"/>
          </a:p>
          <a:p>
            <a:endParaRPr lang="en-US" dirty="0"/>
          </a:p>
        </p:txBody>
      </p:sp>
      <p:pic>
        <p:nvPicPr>
          <p:cNvPr id="4" name="Picture 3" descr="Screen%20Shot%202017-04-19%20at%207.10.57%20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03" y="3105931"/>
            <a:ext cx="8007008" cy="30710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435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%20Shot%202017-04-19%20at%205.14.03%20PM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400" y="0"/>
            <a:ext cx="8491593" cy="307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%20Shot%202017-04-19%20at%205.25.45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81" y="2900855"/>
            <a:ext cx="5938368" cy="3957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3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5797"/>
            <a:ext cx="10515600" cy="43513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method often succeeds</a:t>
            </a:r>
            <a:r>
              <a:rPr lang="en-US" dirty="0" smtClean="0">
                <a:effectLst/>
              </a:rPr>
              <a:t> </a:t>
            </a:r>
            <a:r>
              <a:rPr lang="en-US" dirty="0" smtClean="0"/>
              <a:t>on </a:t>
            </a:r>
            <a:r>
              <a:rPr lang="en-US" dirty="0"/>
              <a:t>translation tasks that involve color and texture changes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Unlike the tasks </a:t>
            </a:r>
            <a:r>
              <a:rPr lang="en-US" dirty="0"/>
              <a:t>that require geometric </a:t>
            </a:r>
            <a:r>
              <a:rPr lang="en-US" dirty="0" smtClean="0"/>
              <a:t>changes</a:t>
            </a:r>
            <a:endParaRPr lang="en-US" dirty="0"/>
          </a:p>
        </p:txBody>
      </p:sp>
      <p:pic>
        <p:nvPicPr>
          <p:cNvPr id="4" name="Picture 3" descr="Screen%20Shot%202017-04-19%20at%207.25.51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3" y="2771360"/>
            <a:ext cx="6787807" cy="33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%20Shot%202017-04-19%20at%207.26.15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89" y="2771360"/>
            <a:ext cx="4197545" cy="34383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45437" y="6488668"/>
            <a:ext cx="4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 Zhu et </a:t>
            </a:r>
            <a:r>
              <a:rPr lang="fr-FR" b="1" dirty="0"/>
              <a:t>al</a:t>
            </a:r>
            <a:r>
              <a:rPr lang="fr-FR" b="1" dirty="0" smtClean="0"/>
              <a:t>., UC Berkeley 2017 ]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60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What are some possible applications for GANs?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Applying such translations on videos </a:t>
            </a:r>
          </a:p>
          <a:p>
            <a:pPr lvl="1"/>
            <a:r>
              <a:rPr lang="en-US" b="1" dirty="0" smtClean="0"/>
              <a:t>Animation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Generating images for zero/one shot learning 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Simulations</a:t>
            </a:r>
          </a:p>
          <a:p>
            <a:pPr lvl="1"/>
            <a:r>
              <a:rPr lang="en-US" b="1" dirty="0" smtClean="0"/>
              <a:t>Using GANs to generate high quality simulated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L. A. </a:t>
            </a:r>
            <a:r>
              <a:rPr lang="en-US" dirty="0" err="1"/>
              <a:t>Gatys</a:t>
            </a:r>
            <a:r>
              <a:rPr lang="en-US" dirty="0"/>
              <a:t>, A. S. </a:t>
            </a:r>
            <a:r>
              <a:rPr lang="en-US" dirty="0" err="1"/>
              <a:t>Ecker</a:t>
            </a:r>
            <a:r>
              <a:rPr lang="en-US" dirty="0"/>
              <a:t> and M. </a:t>
            </a:r>
            <a:r>
              <a:rPr lang="en-US" dirty="0" err="1"/>
              <a:t>Bethge</a:t>
            </a:r>
            <a:r>
              <a:rPr lang="en-US" dirty="0"/>
              <a:t>, "Image Style Transfer Using Convolutional Neural Networks," </a:t>
            </a:r>
            <a:r>
              <a:rPr lang="en-US" i="1" dirty="0"/>
              <a:t>2016 IEEE Conference on Computer Vision and Pattern Recognition (CVPR)</a:t>
            </a:r>
            <a:r>
              <a:rPr lang="en-US" dirty="0"/>
              <a:t>, Las Vegas, NV, 2016, pp. 2414-2423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Jun-Yan Zhu*, </a:t>
            </a:r>
            <a:r>
              <a:rPr lang="en-US" dirty="0" err="1"/>
              <a:t>Taesung</a:t>
            </a:r>
            <a:r>
              <a:rPr lang="en-US" dirty="0"/>
              <a:t> Park*, Phillip </a:t>
            </a:r>
            <a:r>
              <a:rPr lang="en-US" dirty="0" err="1"/>
              <a:t>Isola</a:t>
            </a:r>
            <a:r>
              <a:rPr lang="en-US" dirty="0"/>
              <a:t>, and Alexei A. </a:t>
            </a:r>
            <a:r>
              <a:rPr lang="en-US" dirty="0" err="1"/>
              <a:t>Efros</a:t>
            </a:r>
            <a:r>
              <a:rPr lang="en-US" dirty="0"/>
              <a:t>. "Unpaired Image-to-Image Translation using Cycle-Consistent Adversarial Networks", in </a:t>
            </a:r>
            <a:r>
              <a:rPr lang="en-US" dirty="0" err="1"/>
              <a:t>arxiv</a:t>
            </a:r>
            <a:r>
              <a:rPr lang="en-US" dirty="0"/>
              <a:t>, 2017. 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/>
              <a:t> </a:t>
            </a:r>
            <a:r>
              <a:rPr lang="en-US" dirty="0" err="1"/>
              <a:t>Goodfellow</a:t>
            </a:r>
            <a:r>
              <a:rPr lang="en-US" dirty="0"/>
              <a:t>, I., </a:t>
            </a:r>
            <a:r>
              <a:rPr lang="en-US" dirty="0" err="1"/>
              <a:t>Pouget-Abadie</a:t>
            </a:r>
            <a:r>
              <a:rPr lang="en-US" dirty="0"/>
              <a:t>, J., </a:t>
            </a:r>
            <a:r>
              <a:rPr lang="en-US" dirty="0" err="1"/>
              <a:t>Mirza</a:t>
            </a:r>
            <a:r>
              <a:rPr lang="en-US" dirty="0"/>
              <a:t>, M., Xu, B., </a:t>
            </a:r>
            <a:r>
              <a:rPr lang="en-US" dirty="0" err="1"/>
              <a:t>Warde</a:t>
            </a:r>
            <a:r>
              <a:rPr lang="en-US" dirty="0"/>
              <a:t>-Farley, D., </a:t>
            </a:r>
            <a:r>
              <a:rPr lang="en-US" dirty="0" err="1"/>
              <a:t>Ozair</a:t>
            </a:r>
            <a:r>
              <a:rPr lang="en-US" dirty="0"/>
              <a:t>, S., </a:t>
            </a:r>
            <a:r>
              <a:rPr lang="en-US" dirty="0" err="1"/>
              <a:t>Courville</a:t>
            </a:r>
            <a:r>
              <a:rPr lang="en-US" dirty="0"/>
              <a:t>, A., &amp; </a:t>
            </a:r>
            <a:r>
              <a:rPr lang="en-US" dirty="0" err="1"/>
              <a:t>Bengio</a:t>
            </a:r>
            <a:r>
              <a:rPr lang="en-US" dirty="0"/>
              <a:t>, Y. (2014). </a:t>
            </a:r>
            <a:r>
              <a:rPr lang="en-US" u="sng" dirty="0">
                <a:hlinkClick r:id="rId2"/>
              </a:rPr>
              <a:t>Generative Adversarial Nets</a:t>
            </a:r>
            <a:r>
              <a:rPr lang="en-US" dirty="0"/>
              <a:t>. In </a:t>
            </a:r>
            <a:r>
              <a:rPr lang="en-US" i="1" dirty="0"/>
              <a:t>Advances in neural information processing systems</a:t>
            </a:r>
            <a:r>
              <a:rPr lang="en-US" dirty="0"/>
              <a:t> (pp. 2672-2680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/>
              <a:t> </a:t>
            </a:r>
            <a:r>
              <a:rPr lang="en-US" dirty="0" err="1"/>
              <a:t>Goodfellow</a:t>
            </a:r>
            <a:r>
              <a:rPr lang="en-US" dirty="0"/>
              <a:t>, I. (2016). </a:t>
            </a:r>
            <a:r>
              <a:rPr lang="en-US" u="sng" dirty="0">
                <a:hlinkClick r:id="rId3"/>
              </a:rPr>
              <a:t>NIPS 2016 Tutorial: Generative Adversarial Networks</a:t>
            </a:r>
            <a:r>
              <a:rPr lang="en-US" dirty="0"/>
              <a:t>. </a:t>
            </a:r>
            <a:r>
              <a:rPr lang="en-US" i="1" dirty="0" err="1"/>
              <a:t>arXiv</a:t>
            </a:r>
            <a:r>
              <a:rPr lang="en-US" i="1" dirty="0"/>
              <a:t> preprint</a:t>
            </a:r>
            <a:r>
              <a:rPr lang="en-US" i="1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 smtClean="0">
                <a:hlinkClick r:id="rId4"/>
              </a:rPr>
              <a:t>://junyanz.github.io/CycleGAN/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006" y="2682656"/>
            <a:ext cx="10515600" cy="1325563"/>
          </a:xfrm>
        </p:spPr>
        <p:txBody>
          <a:bodyPr/>
          <a:lstStyle/>
          <a:p>
            <a:r>
              <a:rPr lang="en-US" smtClean="0"/>
              <a:t>Thank You </a:t>
            </a:r>
            <a:r>
              <a:rPr lang="en-US" smtClean="0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4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visual attributes?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Arial" pitchFamily="34" charset="0"/>
                <a:cs typeface="Arial" pitchFamily="34" charset="0"/>
              </a:rPr>
              <a:t>Attributes are properties observable in images that have human-designated names, such as ‘Orange’, ‘striped’, or ‘Furry’.</a:t>
            </a:r>
          </a:p>
        </p:txBody>
      </p:sp>
      <p:pic>
        <p:nvPicPr>
          <p:cNvPr id="5" name="Picture 2" descr="C:\Users\Kyle\AppData\Local\Temp\enhtmlclip\ScreenClip(1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523" y="2629213"/>
            <a:ext cx="6048375" cy="345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95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Kyle\AppData\Local\Temp\enhtmlclip\ScreenClip(2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75187"/>
            <a:ext cx="7834082" cy="47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90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430" y="1411557"/>
            <a:ext cx="10515600" cy="4351338"/>
          </a:xfrm>
        </p:spPr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Attribute based classification </a:t>
            </a:r>
          </a:p>
          <a:p>
            <a:r>
              <a:rPr lang="en-US" b="1" dirty="0" smtClean="0"/>
              <a:t>Visual Search </a:t>
            </a:r>
          </a:p>
          <a:p>
            <a:r>
              <a:rPr lang="en-US" b="1" dirty="0" smtClean="0"/>
              <a:t>Zero </a:t>
            </a:r>
            <a:r>
              <a:rPr lang="en-US" b="1" dirty="0"/>
              <a:t>shot learning 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0" y="3561413"/>
            <a:ext cx="4342373" cy="3238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257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6366"/>
            <a:ext cx="5744445" cy="5319613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17430" y="1549580"/>
            <a:ext cx="57868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game between:</a:t>
            </a:r>
          </a:p>
          <a:p>
            <a:pPr lvl="1"/>
            <a:r>
              <a:rPr lang="en-US" dirty="0"/>
              <a:t>Discriminative model </a:t>
            </a:r>
            <a:r>
              <a:rPr lang="en-US" dirty="0" smtClean="0"/>
              <a:t>D</a:t>
            </a:r>
          </a:p>
          <a:p>
            <a:pPr lvl="1"/>
            <a:r>
              <a:rPr lang="en-US" dirty="0"/>
              <a:t>Generative model </a:t>
            </a:r>
            <a:r>
              <a:rPr lang="en-US" dirty="0" smtClean="0"/>
              <a:t>G</a:t>
            </a:r>
          </a:p>
          <a:p>
            <a:pPr lvl="1"/>
            <a:endParaRPr lang="en-US" b="1" dirty="0"/>
          </a:p>
          <a:p>
            <a:r>
              <a:rPr lang="en-US" dirty="0" smtClean="0"/>
              <a:t>G is trained to minimize the probability of its generated data being classified as fake</a:t>
            </a:r>
          </a:p>
          <a:p>
            <a:r>
              <a:rPr lang="en-US" dirty="0" smtClean="0"/>
              <a:t>D is trying to maximize the probability of correctly distinguishing between fake/real data </a:t>
            </a:r>
          </a:p>
          <a:p>
            <a:pPr lvl="1"/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How GANs Relate to Visual Attributes?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5023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Think about GANs as a </a:t>
            </a:r>
            <a:r>
              <a:rPr lang="en-US" dirty="0"/>
              <a:t>transfer of </a:t>
            </a:r>
            <a:r>
              <a:rPr lang="en-US" dirty="0" smtClean="0"/>
              <a:t>visual attributes !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one attribute, train only on that</a:t>
            </a:r>
            <a:r>
              <a:rPr lang="en-US" dirty="0" smtClean="0">
                <a:effectLst/>
              </a:rPr>
              <a:t> (</a:t>
            </a:r>
            <a:r>
              <a:rPr lang="en-US" dirty="0" err="1" smtClean="0">
                <a:effectLst/>
              </a:rPr>
              <a:t>i.e</a:t>
            </a:r>
            <a:r>
              <a:rPr lang="en-US" dirty="0" smtClean="0">
                <a:effectLst/>
              </a:rPr>
              <a:t>: Furry)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True: it means that GANs is focusing </a:t>
            </a:r>
            <a:r>
              <a:rPr lang="en-US" dirty="0" smtClean="0"/>
              <a:t>on the </a:t>
            </a:r>
            <a:r>
              <a:rPr lang="en-US" dirty="0"/>
              <a:t>attributes that are discriminative </a:t>
            </a:r>
            <a:r>
              <a:rPr lang="en-US" dirty="0" smtClean="0"/>
              <a:t>and </a:t>
            </a:r>
            <a:r>
              <a:rPr lang="en-US" dirty="0"/>
              <a:t>using </a:t>
            </a:r>
            <a:r>
              <a:rPr lang="en-US" dirty="0" smtClean="0"/>
              <a:t>them to </a:t>
            </a:r>
            <a:r>
              <a:rPr lang="en-US" dirty="0"/>
              <a:t>transfer over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53223" y="2272732"/>
            <a:ext cx="1587260" cy="11731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93547" y="2294625"/>
            <a:ext cx="1587260" cy="11731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40483" y="2511471"/>
            <a:ext cx="12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Attributes 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40196" y="2558055"/>
            <a:ext cx="129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Generated Image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9040483" y="2881220"/>
            <a:ext cx="115306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99872" y="2558055"/>
            <a:ext cx="129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1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Style Transfer Using Convolutional Neural Networks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20" y="1465320"/>
            <a:ext cx="9824357" cy="4351338"/>
          </a:xfrm>
        </p:spPr>
        <p:txBody>
          <a:bodyPr>
            <a:normAutofit/>
          </a:bodyPr>
          <a:lstStyle/>
          <a:p>
            <a:r>
              <a:rPr lang="en-US" dirty="0"/>
              <a:t>Rendering the semantic content of an image in different styles 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984672" y="6488668"/>
            <a:ext cx="635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Gatys</a:t>
            </a:r>
            <a:r>
              <a:rPr lang="fr-FR" b="1" dirty="0" smtClean="0"/>
              <a:t> et </a:t>
            </a:r>
            <a:r>
              <a:rPr lang="fr-FR" b="1" dirty="0"/>
              <a:t>al</a:t>
            </a:r>
            <a:r>
              <a:rPr lang="fr-FR" b="1" dirty="0" smtClean="0"/>
              <a:t>., </a:t>
            </a:r>
            <a:r>
              <a:rPr lang="fr-FR" b="1" dirty="0" err="1"/>
              <a:t>University</a:t>
            </a:r>
            <a:r>
              <a:rPr lang="fr-FR" b="1" dirty="0"/>
              <a:t> of </a:t>
            </a:r>
            <a:r>
              <a:rPr lang="fr-FR" b="1" dirty="0" err="1" smtClean="0"/>
              <a:t>Tubingen</a:t>
            </a:r>
            <a:r>
              <a:rPr lang="fr-FR" b="1" dirty="0" smtClean="0"/>
              <a:t> 2016 ]</a:t>
            </a:r>
            <a:endParaRPr lang="en-US" b="1" dirty="0"/>
          </a:p>
        </p:txBody>
      </p:sp>
      <p:pic>
        <p:nvPicPr>
          <p:cNvPr id="9" name="Content Placeholder 3" descr="Screen%20Shot%202017-04-19%20at%209.27.51%20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0" y="2022775"/>
            <a:ext cx="4936337" cy="454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31"/>
          <a:stretch/>
        </p:blipFill>
        <p:spPr>
          <a:xfrm>
            <a:off x="6262510" y="1904344"/>
            <a:ext cx="4971548" cy="39351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4" b="26084"/>
          <a:stretch/>
        </p:blipFill>
        <p:spPr>
          <a:xfrm>
            <a:off x="7827164" y="5591289"/>
            <a:ext cx="2465613" cy="7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8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%20Shot%202017-04-19%20at%209.06.37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58" y="839152"/>
            <a:ext cx="9274356" cy="5186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93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677</Words>
  <Application>Microsoft Macintosh PowerPoint</Application>
  <PresentationFormat>Widescreen</PresentationFormat>
  <Paragraphs>124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Calibri</vt:lpstr>
      <vt:lpstr>Calibri Light</vt:lpstr>
      <vt:lpstr>Cambria Math</vt:lpstr>
      <vt:lpstr>DengXian</vt:lpstr>
      <vt:lpstr>Symbol</vt:lpstr>
      <vt:lpstr>Times</vt:lpstr>
      <vt:lpstr>Times New Roman</vt:lpstr>
      <vt:lpstr>Wingdings</vt:lpstr>
      <vt:lpstr>Arial</vt:lpstr>
      <vt:lpstr>Office Theme</vt:lpstr>
      <vt:lpstr>Visual Attributes &amp; GANs</vt:lpstr>
      <vt:lpstr>Outline</vt:lpstr>
      <vt:lpstr>What is visual attributes?</vt:lpstr>
      <vt:lpstr>PowerPoint Presentation</vt:lpstr>
      <vt:lpstr>Applications </vt:lpstr>
      <vt:lpstr>GANs</vt:lpstr>
      <vt:lpstr>How GANs Relate to Visual Attributes?</vt:lpstr>
      <vt:lpstr>Image Style Transfer Using Convolutional Neural Networks  </vt:lpstr>
      <vt:lpstr>PowerPoint Presentation</vt:lpstr>
      <vt:lpstr>Unpaired Image-to-Image Translation using Cycle-Consistent Adversarial Networks  </vt:lpstr>
      <vt:lpstr>Cont.</vt:lpstr>
      <vt:lpstr>Cont.</vt:lpstr>
      <vt:lpstr>Why Cycle consistency loss? </vt:lpstr>
      <vt:lpstr>Adversarial Loss:</vt:lpstr>
      <vt:lpstr>Cycle Consistency Loss:</vt:lpstr>
      <vt:lpstr>PowerPoint Presentation</vt:lpstr>
      <vt:lpstr>Results</vt:lpstr>
      <vt:lpstr>PowerPoint Presentation</vt:lpstr>
      <vt:lpstr>Applications to several translation problems </vt:lpstr>
      <vt:lpstr>Cont.</vt:lpstr>
      <vt:lpstr>Cont.</vt:lpstr>
      <vt:lpstr>Cont. </vt:lpstr>
      <vt:lpstr>PowerPoint Presentation</vt:lpstr>
      <vt:lpstr>Limitations </vt:lpstr>
      <vt:lpstr>What are some possible applications for GANs? </vt:lpstr>
      <vt:lpstr>References </vt:lpstr>
      <vt:lpstr>Thank You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Attributes &amp; GANs</dc:title>
  <dc:creator>Microsoft Office User</dc:creator>
  <cp:lastModifiedBy>Microsoft Office User</cp:lastModifiedBy>
  <cp:revision>52</cp:revision>
  <dcterms:created xsi:type="dcterms:W3CDTF">2017-04-20T02:47:56Z</dcterms:created>
  <dcterms:modified xsi:type="dcterms:W3CDTF">2017-04-26T10:16:31Z</dcterms:modified>
</cp:coreProperties>
</file>